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8"/>
  </p:notesMasterIdLst>
  <p:sldIdLst>
    <p:sldId id="256" r:id="rId2"/>
    <p:sldId id="277" r:id="rId3"/>
    <p:sldId id="258" r:id="rId4"/>
    <p:sldId id="272" r:id="rId5"/>
    <p:sldId id="259" r:id="rId6"/>
    <p:sldId id="271" r:id="rId7"/>
    <p:sldId id="270" r:id="rId8"/>
    <p:sldId id="274" r:id="rId9"/>
    <p:sldId id="276" r:id="rId10"/>
    <p:sldId id="275" r:id="rId11"/>
    <p:sldId id="260" r:id="rId12"/>
    <p:sldId id="273" r:id="rId13"/>
    <p:sldId id="269" r:id="rId14"/>
    <p:sldId id="278" r:id="rId15"/>
    <p:sldId id="282" r:id="rId16"/>
    <p:sldId id="280" r:id="rId17"/>
    <p:sldId id="262" r:id="rId18"/>
    <p:sldId id="261" r:id="rId19"/>
    <p:sldId id="265" r:id="rId20"/>
    <p:sldId id="266" r:id="rId21"/>
    <p:sldId id="263" r:id="rId22"/>
    <p:sldId id="267" r:id="rId23"/>
    <p:sldId id="268" r:id="rId24"/>
    <p:sldId id="264" r:id="rId25"/>
    <p:sldId id="281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17CD77B6-E445-41F7-A757-2FEFBD9E684A}">
          <p14:sldIdLst>
            <p14:sldId id="256"/>
            <p14:sldId id="277"/>
          </p14:sldIdLst>
        </p14:section>
        <p14:section name="Conjecture" id="{B7395DBC-C702-496F-A3EF-1FBEBE6BDD64}">
          <p14:sldIdLst>
            <p14:sldId id="258"/>
            <p14:sldId id="272"/>
            <p14:sldId id="259"/>
            <p14:sldId id="271"/>
            <p14:sldId id="270"/>
            <p14:sldId id="274"/>
            <p14:sldId id="276"/>
            <p14:sldId id="275"/>
            <p14:sldId id="260"/>
            <p14:sldId id="273"/>
            <p14:sldId id="269"/>
          </p14:sldIdLst>
        </p14:section>
        <p14:section name="Mathematician" id="{686C019A-80DA-4402-9E08-4D9ABDDA7CCB}">
          <p14:sldIdLst>
            <p14:sldId id="278"/>
            <p14:sldId id="282"/>
            <p14:sldId id="280"/>
          </p14:sldIdLst>
        </p14:section>
        <p14:section name="Solution" id="{040EFE00-A8DB-4601-9872-8EEDCDC9E05D}">
          <p14:sldIdLst>
            <p14:sldId id="262"/>
            <p14:sldId id="261"/>
            <p14:sldId id="265"/>
            <p14:sldId id="266"/>
            <p14:sldId id="263"/>
            <p14:sldId id="267"/>
            <p14:sldId id="268"/>
            <p14:sldId id="264"/>
          </p14:sldIdLst>
        </p14:section>
        <p14:section name="Effect" id="{F26C8E31-8BE2-488C-ACDB-0E0DE432B591}">
          <p14:sldIdLst>
            <p14:sldId id="281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E5B80-68CF-41FD-886D-8D081AE7662B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5263D-997F-4AE3-B256-40346C3BC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74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5263D-997F-4AE3-B256-40346C3BC3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5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8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0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6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6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1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9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5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5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0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553FA-5FC4-4B56-A6D3-291379F00181}" type="datetimeFigureOut">
              <a:rPr lang="en-US" smtClean="0"/>
              <a:t>13-Nov-20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1BDEC-921D-45C4-94C3-B76672EC4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3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EE7C-AE77-4E7A-B318-0C01D2CE4D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Poincaré</a:t>
            </a:r>
            <a:r>
              <a:rPr lang="en-US" dirty="0"/>
              <a:t> Conjecture</a:t>
            </a:r>
            <a:br>
              <a:rPr lang="en-US" dirty="0"/>
            </a:br>
            <a:r>
              <a:rPr lang="en-US" dirty="0"/>
              <a:t>&amp;</a:t>
            </a:r>
            <a:br>
              <a:rPr lang="en-US" dirty="0"/>
            </a:br>
            <a:r>
              <a:rPr lang="en-US" dirty="0"/>
              <a:t>Perelman’s Solution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C1EE1-1C82-4CB9-9082-C1A14E90F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9389"/>
            <a:ext cx="9144000" cy="1655762"/>
          </a:xfrm>
        </p:spPr>
        <p:txBody>
          <a:bodyPr/>
          <a:lstStyle/>
          <a:p>
            <a:r>
              <a:rPr lang="en-US" dirty="0"/>
              <a:t>Boris Li</a:t>
            </a:r>
          </a:p>
          <a:p>
            <a:r>
              <a:rPr lang="en-US" dirty="0"/>
              <a:t>Mentor: Stephen Gustafson</a:t>
            </a:r>
          </a:p>
        </p:txBody>
      </p:sp>
    </p:spTree>
    <p:extLst>
      <p:ext uri="{BB962C8B-B14F-4D97-AF65-F5344CB8AC3E}">
        <p14:creationId xmlns:p14="http://schemas.microsoft.com/office/powerpoint/2010/main" val="2395719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Every simply connected,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closed 3-manifold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is </a:t>
            </a:r>
            <a:r>
              <a:rPr lang="en-US" sz="4800" dirty="0"/>
              <a:t>homeomorphic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to the 3-sphere.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319CA-12E7-46A4-80AF-E9F5299CD687}"/>
              </a:ext>
            </a:extLst>
          </p:cNvPr>
          <p:cNvSpPr txBox="1"/>
          <p:nvPr/>
        </p:nvSpPr>
        <p:spPr>
          <a:xfrm>
            <a:off x="8804635" y="6334780"/>
            <a:ext cx="338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Lee, J. M. (2011). Introduction to Topological Manifolds (2nd ed.). Springer..</a:t>
            </a:r>
          </a:p>
        </p:txBody>
      </p:sp>
    </p:spTree>
    <p:extLst>
      <p:ext uri="{BB962C8B-B14F-4D97-AF65-F5344CB8AC3E}">
        <p14:creationId xmlns:p14="http://schemas.microsoft.com/office/powerpoint/2010/main" val="1140814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meomorphic">
            <a:hlinkClick r:id="" action="ppaction://media"/>
            <a:extLst>
              <a:ext uri="{FF2B5EF4-FFF2-40B4-BE49-F238E27FC236}">
                <a16:creationId xmlns:a16="http://schemas.microsoft.com/office/drawing/2014/main" id="{A0ABF9A3-097C-4737-9E02-C21DF88935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6087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Every simply connected,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closed 3-manifold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is homeomorphic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to the </a:t>
            </a:r>
            <a:r>
              <a:rPr lang="en-US" sz="4800" dirty="0"/>
              <a:t>3-sphere</a:t>
            </a: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83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Every simply connected,</a:t>
            </a:r>
          </a:p>
          <a:p>
            <a:pPr marL="0" indent="0" algn="ctr">
              <a:buNone/>
            </a:pPr>
            <a:r>
              <a:rPr lang="en-US" sz="4800" dirty="0"/>
              <a:t>closed 3-manifold</a:t>
            </a:r>
          </a:p>
          <a:p>
            <a:pPr marL="0" indent="0" algn="ctr">
              <a:buNone/>
            </a:pPr>
            <a:r>
              <a:rPr lang="en-US" sz="4800" dirty="0"/>
              <a:t>is homeomorphic</a:t>
            </a:r>
          </a:p>
          <a:p>
            <a:pPr marL="0" indent="0" algn="ctr">
              <a:buNone/>
            </a:pPr>
            <a:r>
              <a:rPr lang="en-US" sz="4800" dirty="0"/>
              <a:t>to the 3-sphere.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A428C-CBC4-4C76-AF13-12B903F2E3EF}"/>
              </a:ext>
            </a:extLst>
          </p:cNvPr>
          <p:cNvSpPr txBox="1"/>
          <p:nvPr/>
        </p:nvSpPr>
        <p:spPr>
          <a:xfrm>
            <a:off x="7437748" y="6334780"/>
            <a:ext cx="475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Milnor, J. (2004, June). The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Poincaré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Conjecture. https://www.claymath.org/sites/default/files/poincare.pdf</a:t>
            </a:r>
          </a:p>
        </p:txBody>
      </p:sp>
    </p:spTree>
    <p:extLst>
      <p:ext uri="{BB962C8B-B14F-4D97-AF65-F5344CB8AC3E}">
        <p14:creationId xmlns:p14="http://schemas.microsoft.com/office/powerpoint/2010/main" val="1431132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FB9B-CAA6-4132-8997-B2A4F8BC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Generalized </a:t>
            </a:r>
            <a:r>
              <a:rPr lang="en-US" dirty="0" err="1"/>
              <a:t>Poincaré</a:t>
            </a:r>
            <a:r>
              <a:rPr lang="en-US" dirty="0"/>
              <a:t> Conjecture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70990971-BCB5-4C2F-9AFD-5D650C86AD8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1669466"/>
                  </p:ext>
                </p:extLst>
              </p:nvPr>
            </p:nvGraphicFramePr>
            <p:xfrm>
              <a:off x="838200" y="1825624"/>
              <a:ext cx="10515600" cy="437099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257800">
                      <a:extLst>
                        <a:ext uri="{9D8B030D-6E8A-4147-A177-3AD203B41FA5}">
                          <a16:colId xmlns:a16="http://schemas.microsoft.com/office/drawing/2014/main" val="2684362069"/>
                        </a:ext>
                      </a:extLst>
                    </a:gridCol>
                    <a:gridCol w="5257800">
                      <a:extLst>
                        <a:ext uri="{9D8B030D-6E8A-4147-A177-3AD203B41FA5}">
                          <a16:colId xmlns:a16="http://schemas.microsoft.com/office/drawing/2014/main" val="3457968526"/>
                        </a:ext>
                      </a:extLst>
                    </a:gridCol>
                  </a:tblGrid>
                  <a:tr h="87419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=1, 2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trivial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858666243"/>
                      </a:ext>
                    </a:extLst>
                  </a:tr>
                  <a:tr h="87419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≥7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1960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2250531772"/>
                      </a:ext>
                    </a:extLst>
                  </a:tr>
                  <a:tr h="87419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≥5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1962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73664572"/>
                      </a:ext>
                    </a:extLst>
                  </a:tr>
                  <a:tr h="87419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=4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1982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2850716467"/>
                      </a:ext>
                    </a:extLst>
                  </a:tr>
                  <a:tr h="87419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4000" b="0" smtClean="0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?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40668583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70990971-BCB5-4C2F-9AFD-5D650C86AD8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1669466"/>
                  </p:ext>
                </p:extLst>
              </p:nvPr>
            </p:nvGraphicFramePr>
            <p:xfrm>
              <a:off x="838200" y="1825624"/>
              <a:ext cx="10515600" cy="437099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257800">
                      <a:extLst>
                        <a:ext uri="{9D8B030D-6E8A-4147-A177-3AD203B41FA5}">
                          <a16:colId xmlns:a16="http://schemas.microsoft.com/office/drawing/2014/main" val="2684362069"/>
                        </a:ext>
                      </a:extLst>
                    </a:gridCol>
                    <a:gridCol w="5257800">
                      <a:extLst>
                        <a:ext uri="{9D8B030D-6E8A-4147-A177-3AD203B41FA5}">
                          <a16:colId xmlns:a16="http://schemas.microsoft.com/office/drawing/2014/main" val="3457968526"/>
                        </a:ext>
                      </a:extLst>
                    </a:gridCol>
                  </a:tblGrid>
                  <a:tr h="8741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blipFill>
                          <a:blip r:embed="rId2"/>
                          <a:stretch>
                            <a:fillRect r="-100000" b="-428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trivial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858666243"/>
                      </a:ext>
                    </a:extLst>
                  </a:tr>
                  <a:tr h="8741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blipFill>
                          <a:blip r:embed="rId2"/>
                          <a:stretch>
                            <a:fillRect t="-100699" r="-100000" b="-331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1960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2250531772"/>
                      </a:ext>
                    </a:extLst>
                  </a:tr>
                  <a:tr h="8741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blipFill>
                          <a:blip r:embed="rId2"/>
                          <a:stretch>
                            <a:fillRect t="-199306" r="-100000" b="-2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1962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73664572"/>
                      </a:ext>
                    </a:extLst>
                  </a:tr>
                  <a:tr h="8741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blipFill>
                          <a:blip r:embed="rId2"/>
                          <a:stretch>
                            <a:fillRect t="-301399" r="-100000" b="-1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1982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2850716467"/>
                      </a:ext>
                    </a:extLst>
                  </a:tr>
                  <a:tr h="8741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blipFill>
                          <a:blip r:embed="rId2"/>
                          <a:stretch>
                            <a:fillRect t="-398611" r="-100000" b="-298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?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40668583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4C5E198-2FBD-4D3C-B855-2157512993E5}"/>
              </a:ext>
            </a:extLst>
          </p:cNvPr>
          <p:cNvSpPr txBox="1"/>
          <p:nvPr/>
        </p:nvSpPr>
        <p:spPr>
          <a:xfrm>
            <a:off x="7437748" y="6334780"/>
            <a:ext cx="475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Milnor, J. (2004, June). The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Poincaré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Conjecture. https://www.claymath.org/sites/default/files/poincare.pdf</a:t>
            </a:r>
          </a:p>
        </p:txBody>
      </p:sp>
    </p:spTree>
    <p:extLst>
      <p:ext uri="{BB962C8B-B14F-4D97-AF65-F5344CB8AC3E}">
        <p14:creationId xmlns:p14="http://schemas.microsoft.com/office/powerpoint/2010/main" val="335260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 vs NP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Hodge Conjecture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Riemann Hypothesis</a:t>
            </a:r>
          </a:p>
          <a:p>
            <a:pPr marL="0" indent="0" algn="ctr">
              <a:buNone/>
            </a:pPr>
            <a:r>
              <a:rPr lang="en-US" sz="4800" dirty="0" err="1"/>
              <a:t>Poincaré</a:t>
            </a:r>
            <a:r>
              <a:rPr lang="en-US" sz="4800" dirty="0"/>
              <a:t> Conjecture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Yang-Mills Existence &amp; Mass Gap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Navier-Stokes Existence &amp; Smoothness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Birch &amp; Swinnerton-Dyer Conjecture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95234-2006-4E98-B57C-8687F246605E}"/>
              </a:ext>
            </a:extLst>
          </p:cNvPr>
          <p:cNvSpPr txBox="1"/>
          <p:nvPr/>
        </p:nvSpPr>
        <p:spPr>
          <a:xfrm>
            <a:off x="7588576" y="6334780"/>
            <a:ext cx="4603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Clay Math Institute. Millennium Problems. Retrieved from https://www.claymath.org/millennium-problems.</a:t>
            </a:r>
          </a:p>
        </p:txBody>
      </p:sp>
    </p:spTree>
    <p:extLst>
      <p:ext uri="{BB962C8B-B14F-4D97-AF65-F5344CB8AC3E}">
        <p14:creationId xmlns:p14="http://schemas.microsoft.com/office/powerpoint/2010/main" val="2610479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5012184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2002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7FF18D-C16F-4CAA-99D5-48615CFA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280" y="1875631"/>
            <a:ext cx="3810000" cy="2790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68CDA-CAA5-4C94-A97A-4F5E7936EE0A}"/>
              </a:ext>
            </a:extLst>
          </p:cNvPr>
          <p:cNvSpPr txBox="1"/>
          <p:nvPr/>
        </p:nvSpPr>
        <p:spPr>
          <a:xfrm>
            <a:off x="6783280" y="4666456"/>
            <a:ext cx="381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upload.wikimedia.org/wikipedia/commons/4/43/Perelman%2C_Grigori_%281966%29.jpg</a:t>
            </a:r>
          </a:p>
        </p:txBody>
      </p:sp>
    </p:spTree>
    <p:extLst>
      <p:ext uri="{BB962C8B-B14F-4D97-AF65-F5344CB8AC3E}">
        <p14:creationId xmlns:p14="http://schemas.microsoft.com/office/powerpoint/2010/main" val="387496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0" y="365125"/>
            <a:ext cx="9338569" cy="5811838"/>
          </a:xfrm>
        </p:spPr>
        <p:txBody>
          <a:bodyPr anchor="ctr"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/>
              <a:t>Ricci Flow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Surgery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Finite Extinction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28044-82A1-4285-B937-2E083590F3AA}"/>
              </a:ext>
            </a:extLst>
          </p:cNvPr>
          <p:cNvSpPr txBox="1"/>
          <p:nvPr/>
        </p:nvSpPr>
        <p:spPr>
          <a:xfrm>
            <a:off x="6466788" y="6334780"/>
            <a:ext cx="5725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Perelman, G. (2002, November 11). The entropy formula for the Ricci flow and its geometric applications. Retrieved from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arXiv:math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/0211159</a:t>
            </a:r>
          </a:p>
        </p:txBody>
      </p:sp>
    </p:spTree>
    <p:extLst>
      <p:ext uri="{BB962C8B-B14F-4D97-AF65-F5344CB8AC3E}">
        <p14:creationId xmlns:p14="http://schemas.microsoft.com/office/powerpoint/2010/main" val="243277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quation">
            <a:hlinkClick r:id="" action="ppaction://media"/>
            <a:extLst>
              <a:ext uri="{FF2B5EF4-FFF2-40B4-BE49-F238E27FC236}">
                <a16:creationId xmlns:a16="http://schemas.microsoft.com/office/drawing/2014/main" id="{CB113BEA-DC95-4E9E-B53E-9D0BE75FAD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1263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cciSphere">
            <a:hlinkClick r:id="" action="ppaction://media"/>
            <a:extLst>
              <a:ext uri="{FF2B5EF4-FFF2-40B4-BE49-F238E27FC236}">
                <a16:creationId xmlns:a16="http://schemas.microsoft.com/office/drawing/2014/main" id="{E6856F6C-F5CE-4F4D-85D7-C39890FA23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62411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1904</a:t>
            </a:r>
          </a:p>
        </p:txBody>
      </p:sp>
    </p:spTree>
    <p:extLst>
      <p:ext uri="{BB962C8B-B14F-4D97-AF65-F5344CB8AC3E}">
        <p14:creationId xmlns:p14="http://schemas.microsoft.com/office/powerpoint/2010/main" val="2078260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ngularity">
            <a:hlinkClick r:id="" action="ppaction://media"/>
            <a:extLst>
              <a:ext uri="{FF2B5EF4-FFF2-40B4-BE49-F238E27FC236}">
                <a16:creationId xmlns:a16="http://schemas.microsoft.com/office/drawing/2014/main" id="{54A4A9E2-B187-4E5E-862C-C19595195B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1912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0" y="365125"/>
            <a:ext cx="9338569" cy="5811838"/>
          </a:xfrm>
        </p:spPr>
        <p:txBody>
          <a:bodyPr anchor="ctr"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Ricci Flow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/>
              <a:t>Surgery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Finite Extinction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E4A5B8-CD51-4DDB-9D39-D37DA10ADEFB}"/>
              </a:ext>
            </a:extLst>
          </p:cNvPr>
          <p:cNvSpPr txBox="1"/>
          <p:nvPr/>
        </p:nvSpPr>
        <p:spPr>
          <a:xfrm>
            <a:off x="7654565" y="6334780"/>
            <a:ext cx="4537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Perelman, G. (2003, March 10). Ricci flow with surgery on three-manifolds. Retrieved from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arXiv:math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/0303109</a:t>
            </a:r>
          </a:p>
        </p:txBody>
      </p:sp>
    </p:spTree>
    <p:extLst>
      <p:ext uri="{BB962C8B-B14F-4D97-AF65-F5344CB8AC3E}">
        <p14:creationId xmlns:p14="http://schemas.microsoft.com/office/powerpoint/2010/main" val="1837067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rgery">
            <a:hlinkClick r:id="" action="ppaction://media"/>
            <a:extLst>
              <a:ext uri="{FF2B5EF4-FFF2-40B4-BE49-F238E27FC236}">
                <a16:creationId xmlns:a16="http://schemas.microsoft.com/office/drawing/2014/main" id="{36EC4ACB-04A1-4762-9E08-D92D3CA090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6375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Spheres">
            <a:hlinkClick r:id="" action="ppaction://media"/>
            <a:extLst>
              <a:ext uri="{FF2B5EF4-FFF2-40B4-BE49-F238E27FC236}">
                <a16:creationId xmlns:a16="http://schemas.microsoft.com/office/drawing/2014/main" id="{EE6100D1-C746-4886-B015-3063784130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0228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0" y="365125"/>
            <a:ext cx="9338569" cy="5811838"/>
          </a:xfrm>
        </p:spPr>
        <p:txBody>
          <a:bodyPr anchor="ctr"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Ricci Flow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Surgery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/>
              <a:t>Finite Extinction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3D8AC-A898-4DD9-B2D7-D414A1DAFBAC}"/>
              </a:ext>
            </a:extLst>
          </p:cNvPr>
          <p:cNvSpPr txBox="1"/>
          <p:nvPr/>
        </p:nvSpPr>
        <p:spPr>
          <a:xfrm>
            <a:off x="6297106" y="6334780"/>
            <a:ext cx="589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Perelman, G. (2003, July 17). Finite extinction time for the solutions to the Ricci flow on certain three-manifolds. Retrieved from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arXiv:math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/0307245</a:t>
            </a:r>
          </a:p>
        </p:txBody>
      </p:sp>
    </p:spTree>
    <p:extLst>
      <p:ext uri="{BB962C8B-B14F-4D97-AF65-F5344CB8AC3E}">
        <p14:creationId xmlns:p14="http://schemas.microsoft.com/office/powerpoint/2010/main" val="4224426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 vs NP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Hodge Conjecture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Riemann Hypothesis</a:t>
            </a:r>
          </a:p>
          <a:p>
            <a:pPr marL="0" indent="0" algn="ctr">
              <a:buNone/>
            </a:pPr>
            <a:r>
              <a:rPr lang="en-US" sz="4800" dirty="0" err="1"/>
              <a:t>Poincaré</a:t>
            </a:r>
            <a:r>
              <a:rPr lang="en-US" sz="4800" dirty="0"/>
              <a:t> Conjecture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Yang-Mills Existence &amp; Mass Gap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Navier-Stokes Existence &amp; Smoothness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Birch &amp; Swinnerton-Dyer Conjecture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7B76D-18FB-4C5F-ADE9-9F94B33AE0C9}"/>
              </a:ext>
            </a:extLst>
          </p:cNvPr>
          <p:cNvSpPr txBox="1"/>
          <p:nvPr/>
        </p:nvSpPr>
        <p:spPr>
          <a:xfrm>
            <a:off x="7588576" y="6334780"/>
            <a:ext cx="4603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Clay Math Institute. Millennium Problems. Retrieved from https://www.claymath.org/millennium-problems.</a:t>
            </a:r>
          </a:p>
        </p:txBody>
      </p:sp>
    </p:spTree>
    <p:extLst>
      <p:ext uri="{BB962C8B-B14F-4D97-AF65-F5344CB8AC3E}">
        <p14:creationId xmlns:p14="http://schemas.microsoft.com/office/powerpoint/2010/main" val="1628436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443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Every simply connected,</a:t>
            </a:r>
          </a:p>
          <a:p>
            <a:pPr marL="0" indent="0" algn="ctr">
              <a:buNone/>
            </a:pPr>
            <a:r>
              <a:rPr lang="en-US" sz="4800" dirty="0"/>
              <a:t>closed 3-manifold</a:t>
            </a:r>
          </a:p>
          <a:p>
            <a:pPr marL="0" indent="0" algn="ctr">
              <a:buNone/>
            </a:pPr>
            <a:r>
              <a:rPr lang="en-US" sz="4800" dirty="0"/>
              <a:t>is homeomorphic</a:t>
            </a:r>
          </a:p>
          <a:p>
            <a:pPr marL="0" indent="0" algn="ctr">
              <a:buNone/>
            </a:pPr>
            <a:r>
              <a:rPr lang="en-US" sz="4800" dirty="0"/>
              <a:t>to the 3-sphere.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46B30-4F00-4718-9A1E-2B90AE6F0DFB}"/>
              </a:ext>
            </a:extLst>
          </p:cNvPr>
          <p:cNvSpPr txBox="1"/>
          <p:nvPr/>
        </p:nvSpPr>
        <p:spPr>
          <a:xfrm>
            <a:off x="7437748" y="6334780"/>
            <a:ext cx="4754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Milnor, J. (2004, June). The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Poincaré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Conjecture. https://www.claymath.org/sites/default/files/poincare.pdf</a:t>
            </a:r>
          </a:p>
        </p:txBody>
      </p:sp>
    </p:spTree>
    <p:extLst>
      <p:ext uri="{BB962C8B-B14F-4D97-AF65-F5344CB8AC3E}">
        <p14:creationId xmlns:p14="http://schemas.microsoft.com/office/powerpoint/2010/main" val="4136571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Every simply connected,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closed </a:t>
            </a:r>
            <a:r>
              <a:rPr lang="en-US" sz="4800" dirty="0"/>
              <a:t>3-manifold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is homeomorphic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to the 3-sphere.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AB641-FC71-4FEC-9C86-C616031E655B}"/>
              </a:ext>
            </a:extLst>
          </p:cNvPr>
          <p:cNvSpPr txBox="1"/>
          <p:nvPr/>
        </p:nvSpPr>
        <p:spPr>
          <a:xfrm>
            <a:off x="9002598" y="6334780"/>
            <a:ext cx="3189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</a:schemeClr>
                </a:solidFill>
              </a:rPr>
              <a:t>Lee, J. M. (2012). Introduction to Smooth Manifolds (2nd ed.). Springer.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44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D0A9F-9C2D-4967-BF63-F56195B9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anifold">
            <a:hlinkClick r:id="" action="ppaction://media"/>
            <a:extLst>
              <a:ext uri="{FF2B5EF4-FFF2-40B4-BE49-F238E27FC236}">
                <a16:creationId xmlns:a16="http://schemas.microsoft.com/office/drawing/2014/main" id="{9ABC041A-4F1A-465C-B493-7C24CE7F76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94744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Every </a:t>
            </a:r>
            <a:r>
              <a:rPr lang="en-US" sz="4800" dirty="0"/>
              <a:t>simply connected</a:t>
            </a: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closed 3-manifold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is homeomorphic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to the 3-sphere.</a:t>
            </a:r>
          </a:p>
        </p:txBody>
      </p:sp>
    </p:spTree>
    <p:extLst>
      <p:ext uri="{BB962C8B-B14F-4D97-AF65-F5344CB8AC3E}">
        <p14:creationId xmlns:p14="http://schemas.microsoft.com/office/powerpoint/2010/main" val="108281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2CCBEE64-2C16-4B49-938A-1E278D011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08862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CE0C7E-5DEF-4BA4-A72C-26A54407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Every simply connected,</a:t>
            </a:r>
          </a:p>
          <a:p>
            <a:pPr marL="0" indent="0" algn="ctr">
              <a:buNone/>
            </a:pPr>
            <a:r>
              <a:rPr lang="en-US" sz="4800" dirty="0"/>
              <a:t>closed</a:t>
            </a: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3-manifold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is homeomorphic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to the 3-sphere.</a:t>
            </a:r>
          </a:p>
        </p:txBody>
      </p:sp>
    </p:spTree>
    <p:extLst>
      <p:ext uri="{BB962C8B-B14F-4D97-AF65-F5344CB8AC3E}">
        <p14:creationId xmlns:p14="http://schemas.microsoft.com/office/powerpoint/2010/main" val="238064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sed">
            <a:hlinkClick r:id="" action="ppaction://media"/>
            <a:extLst>
              <a:ext uri="{FF2B5EF4-FFF2-40B4-BE49-F238E27FC236}">
                <a16:creationId xmlns:a16="http://schemas.microsoft.com/office/drawing/2014/main" id="{918E24F5-7CE4-44B5-B706-0309E1D131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73295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 Math">
      <a:majorFont>
        <a:latin typeface="Cambria Math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601</TotalTime>
  <Words>459</Words>
  <Application>Microsoft Office PowerPoint</Application>
  <PresentationFormat>Widescreen</PresentationFormat>
  <Paragraphs>79</Paragraphs>
  <Slides>26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Cambria Math</vt:lpstr>
      <vt:lpstr>Office Theme</vt:lpstr>
      <vt:lpstr>The Poincaré Conjecture &amp; Perelman’s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Generalized Poincaré Conjecture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Poincare Conjecture &amp; Perelman’s Solution</dc:title>
  <dc:creator>Boris Li</dc:creator>
  <cp:lastModifiedBy>Boris Li</cp:lastModifiedBy>
  <cp:revision>20</cp:revision>
  <dcterms:created xsi:type="dcterms:W3CDTF">2020-11-11T21:06:47Z</dcterms:created>
  <dcterms:modified xsi:type="dcterms:W3CDTF">2020-11-14T03:49:52Z</dcterms:modified>
</cp:coreProperties>
</file>